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8" r:id="rId2"/>
    <p:sldId id="279" r:id="rId3"/>
    <p:sldId id="283" r:id="rId4"/>
    <p:sldId id="280" r:id="rId5"/>
    <p:sldId id="256" r:id="rId6"/>
    <p:sldId id="261" r:id="rId7"/>
    <p:sldId id="260" r:id="rId8"/>
    <p:sldId id="262" r:id="rId9"/>
    <p:sldId id="274" r:id="rId10"/>
    <p:sldId id="275" r:id="rId11"/>
    <p:sldId id="276" r:id="rId12"/>
    <p:sldId id="277" r:id="rId13"/>
    <p:sldId id="257" r:id="rId14"/>
    <p:sldId id="258" r:id="rId15"/>
    <p:sldId id="259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3" r:id="rId24"/>
    <p:sldId id="270" r:id="rId25"/>
    <p:sldId id="271" r:id="rId26"/>
    <p:sldId id="272" r:id="rId27"/>
    <p:sldId id="281" r:id="rId28"/>
    <p:sldId id="282" r:id="rId29"/>
    <p:sldId id="284" r:id="rId30"/>
    <p:sldId id="286" r:id="rId31"/>
    <p:sldId id="287" r:id="rId32"/>
    <p:sldId id="289" r:id="rId33"/>
    <p:sldId id="290" r:id="rId34"/>
    <p:sldId id="291" r:id="rId35"/>
    <p:sldId id="292" r:id="rId36"/>
    <p:sldId id="293" r:id="rId37"/>
    <p:sldId id="288" r:id="rId38"/>
    <p:sldId id="294" r:id="rId39"/>
    <p:sldId id="295" r:id="rId40"/>
    <p:sldId id="296" r:id="rId41"/>
    <p:sldId id="297" r:id="rId42"/>
    <p:sldId id="298" r:id="rId43"/>
    <p:sldId id="299" r:id="rId44"/>
    <p:sldId id="303" r:id="rId45"/>
    <p:sldId id="300" r:id="rId46"/>
    <p:sldId id="302" r:id="rId47"/>
    <p:sldId id="304" r:id="rId48"/>
    <p:sldId id="305" r:id="rId4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35" autoAdjust="0"/>
    <p:restoredTop sz="94660"/>
  </p:normalViewPr>
  <p:slideViewPr>
    <p:cSldViewPr snapToGrid="0">
      <p:cViewPr varScale="1">
        <p:scale>
          <a:sx n="85" d="100"/>
          <a:sy n="85" d="100"/>
        </p:scale>
        <p:origin x="9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899A6-11BC-49FB-9B2B-2B5B4A4AD763}" type="datetimeFigureOut">
              <a:rPr lang="zh-CN" altLang="en-US" smtClean="0"/>
              <a:t>2014/4/11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393DD-C707-4D5E-8644-5458C98A7C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90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899A6-11BC-49FB-9B2B-2B5B4A4AD763}" type="datetimeFigureOut">
              <a:rPr lang="zh-CN" altLang="en-US" smtClean="0"/>
              <a:t>2014/4/11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393DD-C707-4D5E-8644-5458C98A7C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864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899A6-11BC-49FB-9B2B-2B5B4A4AD763}" type="datetimeFigureOut">
              <a:rPr lang="zh-CN" altLang="en-US" smtClean="0"/>
              <a:t>2014/4/11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393DD-C707-4D5E-8644-5458C98A7C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364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899A6-11BC-49FB-9B2B-2B5B4A4AD763}" type="datetimeFigureOut">
              <a:rPr lang="zh-CN" altLang="en-US" smtClean="0"/>
              <a:t>2014/4/11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393DD-C707-4D5E-8644-5458C98A7C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435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899A6-11BC-49FB-9B2B-2B5B4A4AD763}" type="datetimeFigureOut">
              <a:rPr lang="zh-CN" altLang="en-US" smtClean="0"/>
              <a:t>2014/4/11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393DD-C707-4D5E-8644-5458C98A7C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843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899A6-11BC-49FB-9B2B-2B5B4A4AD763}" type="datetimeFigureOut">
              <a:rPr lang="zh-CN" altLang="en-US" smtClean="0"/>
              <a:t>2014/4/11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393DD-C707-4D5E-8644-5458C98A7C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644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899A6-11BC-49FB-9B2B-2B5B4A4AD763}" type="datetimeFigureOut">
              <a:rPr lang="zh-CN" altLang="en-US" smtClean="0"/>
              <a:t>2014/4/11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393DD-C707-4D5E-8644-5458C98A7C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984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899A6-11BC-49FB-9B2B-2B5B4A4AD763}" type="datetimeFigureOut">
              <a:rPr lang="zh-CN" altLang="en-US" smtClean="0"/>
              <a:t>2014/4/11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393DD-C707-4D5E-8644-5458C98A7C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312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899A6-11BC-49FB-9B2B-2B5B4A4AD763}" type="datetimeFigureOut">
              <a:rPr lang="zh-CN" altLang="en-US" smtClean="0"/>
              <a:t>2014/4/11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393DD-C707-4D5E-8644-5458C98A7C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3419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899A6-11BC-49FB-9B2B-2B5B4A4AD763}" type="datetimeFigureOut">
              <a:rPr lang="zh-CN" altLang="en-US" smtClean="0"/>
              <a:t>2014/4/11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393DD-C707-4D5E-8644-5458C98A7C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785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899A6-11BC-49FB-9B2B-2B5B4A4AD763}" type="datetimeFigureOut">
              <a:rPr lang="zh-CN" altLang="en-US" smtClean="0"/>
              <a:t>2014/4/11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393DD-C707-4D5E-8644-5458C98A7C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514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899A6-11BC-49FB-9B2B-2B5B4A4AD763}" type="datetimeFigureOut">
              <a:rPr lang="zh-CN" altLang="en-US" smtClean="0"/>
              <a:t>2014/4/11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393DD-C707-4D5E-8644-5458C98A7C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702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7" Type="http://schemas.openxmlformats.org/officeDocument/2006/relationships/image" Target="../media/image53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gi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20120411 </a:t>
            </a:r>
            <a:r>
              <a:rPr lang="zh-CN" altLang="en-US" dirty="0" smtClean="0"/>
              <a:t>组会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tong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998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924157"/>
            <a:ext cx="66070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几种数据结构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1201156"/>
            <a:ext cx="294392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 err="1"/>
              <a:t>src</a:t>
            </a:r>
            <a:r>
              <a:rPr lang="en-US" altLang="zh-CN" sz="1350" dirty="0"/>
              <a:t>/grid/derivatives.F90</a:t>
            </a:r>
            <a:endParaRPr lang="zh-CN" altLang="en-US" sz="135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99" y="1478155"/>
            <a:ext cx="6286500" cy="3957638"/>
          </a:xfrm>
          <a:prstGeom prst="rect">
            <a:avLst/>
          </a:prstGeom>
        </p:spPr>
      </p:pic>
      <p:sp>
        <p:nvSpPr>
          <p:cNvPr id="12" name="下箭头 11"/>
          <p:cNvSpPr/>
          <p:nvPr/>
        </p:nvSpPr>
        <p:spPr>
          <a:xfrm rot="14302277" flipV="1">
            <a:off x="2711172" y="2336869"/>
            <a:ext cx="564025" cy="8923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208026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924157"/>
            <a:ext cx="66070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几种数据结构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1201156"/>
            <a:ext cx="294392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 err="1"/>
              <a:t>src</a:t>
            </a:r>
            <a:r>
              <a:rPr lang="en-US" altLang="zh-CN" sz="1350" dirty="0"/>
              <a:t>/grid/derivatives.F90</a:t>
            </a:r>
            <a:endParaRPr lang="zh-CN" altLang="en-US" sz="135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9" y="1561345"/>
            <a:ext cx="7015163" cy="3300413"/>
          </a:xfrm>
          <a:prstGeom prst="rect">
            <a:avLst/>
          </a:prstGeom>
        </p:spPr>
      </p:pic>
      <p:sp>
        <p:nvSpPr>
          <p:cNvPr id="12" name="下箭头 11"/>
          <p:cNvSpPr/>
          <p:nvPr/>
        </p:nvSpPr>
        <p:spPr>
          <a:xfrm rot="14302277" flipV="1">
            <a:off x="2074636" y="2185665"/>
            <a:ext cx="564025" cy="8923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377544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924157"/>
            <a:ext cx="66070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几种数据结构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1201156"/>
            <a:ext cx="294392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 err="1"/>
              <a:t>src</a:t>
            </a:r>
            <a:r>
              <a:rPr lang="en-US" altLang="zh-CN" sz="1350" dirty="0"/>
              <a:t>/grid/derivatives.F90</a:t>
            </a:r>
            <a:endParaRPr lang="zh-CN" altLang="en-US" sz="135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0" y="1478156"/>
            <a:ext cx="6529388" cy="4007644"/>
          </a:xfrm>
          <a:prstGeom prst="rect">
            <a:avLst/>
          </a:prstGeom>
        </p:spPr>
      </p:pic>
      <p:sp>
        <p:nvSpPr>
          <p:cNvPr id="12" name="下箭头 11"/>
          <p:cNvSpPr/>
          <p:nvPr/>
        </p:nvSpPr>
        <p:spPr>
          <a:xfrm rot="14302277" flipV="1">
            <a:off x="4817837" y="3611641"/>
            <a:ext cx="564025" cy="8923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5627663" y="4057839"/>
            <a:ext cx="119596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影响</a:t>
            </a:r>
            <a:r>
              <a:rPr lang="en-US" altLang="zh-CN" sz="1350" dirty="0"/>
              <a:t>enlarge</a:t>
            </a:r>
            <a:r>
              <a:rPr lang="zh-CN" altLang="en-US" sz="1350" dirty="0"/>
              <a:t>的大小</a:t>
            </a:r>
          </a:p>
        </p:txBody>
      </p:sp>
    </p:spTree>
    <p:extLst>
      <p:ext uri="{BB962C8B-B14F-4D97-AF65-F5344CB8AC3E}">
        <p14:creationId xmlns:p14="http://schemas.microsoft.com/office/powerpoint/2010/main" val="25546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5071" y="1006834"/>
            <a:ext cx="660709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二进制轨道文件。由</a:t>
            </a:r>
            <a:r>
              <a:rPr lang="en-US" altLang="zh-CN" sz="1350" dirty="0"/>
              <a:t>64</a:t>
            </a:r>
            <a:r>
              <a:rPr lang="zh-CN" altLang="en-US" sz="1350" dirty="0"/>
              <a:t>字节的头和数据部分组成。</a:t>
            </a:r>
            <a:endParaRPr lang="en-US" altLang="zh-CN" sz="1350" dirty="0"/>
          </a:p>
          <a:p>
            <a:r>
              <a:rPr lang="en-US" altLang="zh-CN" sz="1350" dirty="0"/>
              <a:t>/</a:t>
            </a:r>
            <a:r>
              <a:rPr lang="en-US" altLang="zh-CN" sz="1350" dirty="0" err="1"/>
              <a:t>src</a:t>
            </a:r>
            <a:r>
              <a:rPr lang="en-US" altLang="zh-CN" sz="1350" dirty="0"/>
              <a:t>/basic/</a:t>
            </a:r>
            <a:r>
              <a:rPr lang="en-US" altLang="zh-CN" sz="1350" dirty="0" err="1"/>
              <a:t>io_binary.c</a:t>
            </a:r>
            <a:r>
              <a:rPr lang="en-US" altLang="zh-CN" sz="1350" dirty="0"/>
              <a:t>   /</a:t>
            </a:r>
            <a:r>
              <a:rPr lang="en-US" altLang="zh-CN" sz="1350" dirty="0" err="1"/>
              <a:t>src</a:t>
            </a:r>
            <a:r>
              <a:rPr lang="en-US" altLang="zh-CN" sz="1350" dirty="0"/>
              <a:t>/basic/</a:t>
            </a:r>
            <a:r>
              <a:rPr lang="en-US" altLang="zh-CN" sz="1350" dirty="0" err="1"/>
              <a:t>io_binary.h</a:t>
            </a:r>
            <a:endParaRPr lang="zh-CN" altLang="en-US" sz="135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38" y="1491582"/>
            <a:ext cx="4264819" cy="27503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926" y="1793623"/>
            <a:ext cx="3936206" cy="20716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928926" y="2253941"/>
            <a:ext cx="352648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六种不同的数据类型</a:t>
            </a:r>
            <a:endParaRPr lang="en-US" altLang="zh-CN" sz="1350" dirty="0"/>
          </a:p>
          <a:p>
            <a:r>
              <a:rPr lang="en-US" altLang="zh-CN" sz="1350" dirty="0"/>
              <a:t>Float</a:t>
            </a:r>
            <a:r>
              <a:rPr lang="zh-CN" altLang="en-US" sz="1350" dirty="0"/>
              <a:t>、</a:t>
            </a:r>
            <a:r>
              <a:rPr lang="en-US" altLang="zh-CN" sz="1350" dirty="0"/>
              <a:t>double</a:t>
            </a:r>
            <a:r>
              <a:rPr lang="zh-CN" altLang="en-US" sz="1350" dirty="0"/>
              <a:t>、</a:t>
            </a:r>
            <a:r>
              <a:rPr lang="en-US" altLang="zh-CN" sz="1350" dirty="0"/>
              <a:t>float </a:t>
            </a:r>
            <a:r>
              <a:rPr lang="en-US" altLang="zh-CN" sz="1350" dirty="0" err="1"/>
              <a:t>comlex</a:t>
            </a:r>
            <a:r>
              <a:rPr lang="zh-CN" altLang="en-US" sz="1350" dirty="0"/>
              <a:t>， </a:t>
            </a:r>
            <a:r>
              <a:rPr lang="en-US" altLang="zh-CN" sz="1350" dirty="0"/>
              <a:t>double complex</a:t>
            </a:r>
            <a:endParaRPr lang="zh-CN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53589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924158"/>
            <a:ext cx="660709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二进制轨道文件。由</a:t>
            </a:r>
            <a:r>
              <a:rPr lang="en-US" altLang="zh-CN" sz="1350" dirty="0"/>
              <a:t>64</a:t>
            </a:r>
            <a:r>
              <a:rPr lang="zh-CN" altLang="en-US" sz="1350" dirty="0"/>
              <a:t>字节的头和数据部分组成。</a:t>
            </a:r>
            <a:endParaRPr lang="en-US" altLang="zh-CN" sz="1350" dirty="0"/>
          </a:p>
          <a:p>
            <a:r>
              <a:rPr lang="en-US" altLang="zh-CN" sz="1350" dirty="0"/>
              <a:t>/</a:t>
            </a:r>
            <a:r>
              <a:rPr lang="en-US" altLang="zh-CN" sz="1350" dirty="0" err="1"/>
              <a:t>src</a:t>
            </a:r>
            <a:r>
              <a:rPr lang="en-US" altLang="zh-CN" sz="1350" dirty="0"/>
              <a:t>/basic/</a:t>
            </a:r>
            <a:r>
              <a:rPr lang="en-US" altLang="zh-CN" sz="1350" dirty="0" err="1"/>
              <a:t>io_binary.c</a:t>
            </a:r>
            <a:r>
              <a:rPr lang="en-US" altLang="zh-CN" sz="1350" dirty="0"/>
              <a:t>   /</a:t>
            </a:r>
            <a:r>
              <a:rPr lang="en-US" altLang="zh-CN" sz="1350" dirty="0" err="1"/>
              <a:t>src</a:t>
            </a:r>
            <a:r>
              <a:rPr lang="en-US" altLang="zh-CN" sz="1350" dirty="0"/>
              <a:t>/basic/</a:t>
            </a:r>
            <a:r>
              <a:rPr lang="en-US" altLang="zh-CN" sz="1350" dirty="0" err="1"/>
              <a:t>io_binary.h</a:t>
            </a:r>
            <a:endParaRPr lang="zh-CN" altLang="en-US" sz="135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08906"/>
            <a:ext cx="5479256" cy="43576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97" b="-363"/>
          <a:stretch/>
        </p:blipFill>
        <p:spPr>
          <a:xfrm>
            <a:off x="5290151" y="1565661"/>
            <a:ext cx="3119472" cy="164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0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924157"/>
            <a:ext cx="66070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网格划分与波函数内部存储结构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50542" y="1283784"/>
            <a:ext cx="83634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Octopus</a:t>
            </a:r>
            <a:r>
              <a:rPr lang="zh-CN" altLang="en-US" sz="1350" dirty="0"/>
              <a:t>中波函数存贮在一个一维数组中。三维的网格划分与这个一维数组有一一对应的关系。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50541" y="1643410"/>
            <a:ext cx="186504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 err="1"/>
              <a:t>Src</a:t>
            </a:r>
            <a:r>
              <a:rPr lang="en-US" altLang="zh-CN" sz="1350" dirty="0"/>
              <a:t>/grid/grid.F90</a:t>
            </a:r>
            <a:endParaRPr lang="zh-CN" altLang="en-US" sz="135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41" y="2003037"/>
            <a:ext cx="2871788" cy="1371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42" y="3413791"/>
            <a:ext cx="5450681" cy="2321719"/>
          </a:xfrm>
          <a:prstGeom prst="rect">
            <a:avLst/>
          </a:prstGeom>
        </p:spPr>
      </p:pic>
      <p:sp>
        <p:nvSpPr>
          <p:cNvPr id="12" name="下箭头 11"/>
          <p:cNvSpPr/>
          <p:nvPr/>
        </p:nvSpPr>
        <p:spPr>
          <a:xfrm rot="3306518">
            <a:off x="2907804" y="2859576"/>
            <a:ext cx="432655" cy="9921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下箭头 12"/>
          <p:cNvSpPr/>
          <p:nvPr/>
        </p:nvSpPr>
        <p:spPr>
          <a:xfrm rot="3306518">
            <a:off x="4268855" y="4970236"/>
            <a:ext cx="272684" cy="3457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26923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924157"/>
            <a:ext cx="66070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网格划分与波函数内部存储结构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50542" y="1283784"/>
            <a:ext cx="83634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Octopus</a:t>
            </a:r>
            <a:r>
              <a:rPr lang="zh-CN" altLang="en-US" sz="1350" dirty="0"/>
              <a:t>中波函数存贮在一个一维数组中。三维的网格划分与这个一维数组有一一对应的关系。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50541" y="1643410"/>
            <a:ext cx="186504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 err="1"/>
              <a:t>Src</a:t>
            </a:r>
            <a:r>
              <a:rPr lang="en-US" altLang="zh-CN" sz="1350" dirty="0"/>
              <a:t>/grid/mesh_init.F90</a:t>
            </a:r>
            <a:endParaRPr lang="zh-CN" altLang="en-US" sz="135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42" y="1920410"/>
            <a:ext cx="3964593" cy="290946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576" y="1560784"/>
            <a:ext cx="4717919" cy="310282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135" y="4329536"/>
            <a:ext cx="4097739" cy="1554670"/>
          </a:xfrm>
          <a:prstGeom prst="rect">
            <a:avLst/>
          </a:prstGeom>
        </p:spPr>
      </p:pic>
      <p:sp>
        <p:nvSpPr>
          <p:cNvPr id="14" name="下箭头 13"/>
          <p:cNvSpPr/>
          <p:nvPr/>
        </p:nvSpPr>
        <p:spPr>
          <a:xfrm rot="3306518">
            <a:off x="5934169" y="2916053"/>
            <a:ext cx="215891" cy="3457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5" name="下箭头 14"/>
          <p:cNvSpPr/>
          <p:nvPr/>
        </p:nvSpPr>
        <p:spPr>
          <a:xfrm rot="3306518">
            <a:off x="6170182" y="3318021"/>
            <a:ext cx="215891" cy="3457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164025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924157"/>
            <a:ext cx="66070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网格划分与波函数内部存储结构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5451" y="1201156"/>
            <a:ext cx="186504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 err="1"/>
              <a:t>Src</a:t>
            </a:r>
            <a:r>
              <a:rPr lang="en-US" altLang="zh-CN" sz="1350" dirty="0"/>
              <a:t>/grid/mesh_init.F90</a:t>
            </a:r>
            <a:endParaRPr lang="zh-CN" altLang="en-US" sz="135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70" y="1618321"/>
            <a:ext cx="3964781" cy="31646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667" y="1478156"/>
            <a:ext cx="4856333" cy="3191775"/>
          </a:xfrm>
          <a:prstGeom prst="rect">
            <a:avLst/>
          </a:prstGeom>
        </p:spPr>
      </p:pic>
      <p:sp>
        <p:nvSpPr>
          <p:cNvPr id="9" name="下箭头 8"/>
          <p:cNvSpPr/>
          <p:nvPr/>
        </p:nvSpPr>
        <p:spPr>
          <a:xfrm rot="9768958">
            <a:off x="2880530" y="4750314"/>
            <a:ext cx="272684" cy="3457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1334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924157"/>
            <a:ext cx="66070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网格划分与波函数内部存储结构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5451" y="1201156"/>
            <a:ext cx="186504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 err="1"/>
              <a:t>Src</a:t>
            </a:r>
            <a:r>
              <a:rPr lang="en-US" altLang="zh-CN" sz="1350" dirty="0"/>
              <a:t>/grid/mesh_init.F90</a:t>
            </a:r>
            <a:endParaRPr lang="zh-CN" altLang="en-US" sz="135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98" y="1478155"/>
            <a:ext cx="6838486" cy="4180559"/>
          </a:xfrm>
          <a:prstGeom prst="rect">
            <a:avLst/>
          </a:prstGeom>
        </p:spPr>
      </p:pic>
      <p:sp>
        <p:nvSpPr>
          <p:cNvPr id="7" name="下箭头 6"/>
          <p:cNvSpPr/>
          <p:nvPr/>
        </p:nvSpPr>
        <p:spPr>
          <a:xfrm rot="3306518">
            <a:off x="6050262" y="4719335"/>
            <a:ext cx="272684" cy="3457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下箭头 8"/>
          <p:cNvSpPr/>
          <p:nvPr/>
        </p:nvSpPr>
        <p:spPr>
          <a:xfrm rot="3306518">
            <a:off x="2668654" y="2157343"/>
            <a:ext cx="272684" cy="3457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241062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924157"/>
            <a:ext cx="66070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网格划分与波函数内部存储结构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5451" y="1201156"/>
            <a:ext cx="186504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 err="1"/>
              <a:t>Src</a:t>
            </a:r>
            <a:r>
              <a:rPr lang="en-US" altLang="zh-CN" sz="1350" dirty="0"/>
              <a:t>/grid/mesh_init.F90</a:t>
            </a:r>
            <a:endParaRPr lang="zh-CN" altLang="en-US" sz="135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27" y="1478155"/>
            <a:ext cx="6936581" cy="387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23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4045" y="1061167"/>
            <a:ext cx="7886700" cy="3263504"/>
          </a:xfrm>
        </p:spPr>
        <p:txBody>
          <a:bodyPr/>
          <a:lstStyle/>
          <a:p>
            <a:r>
              <a:rPr lang="en-US" altLang="zh-CN" dirty="0" smtClean="0"/>
              <a:t>TDDFT</a:t>
            </a:r>
            <a:r>
              <a:rPr lang="zh-CN" altLang="en-US" dirty="0" smtClean="0"/>
              <a:t>计算电子能损</a:t>
            </a:r>
            <a:endParaRPr lang="en-US" altLang="zh-CN" dirty="0" smtClean="0"/>
          </a:p>
          <a:p>
            <a:pPr lvl="1"/>
            <a:r>
              <a:rPr lang="zh-CN" altLang="en-US" sz="1500" dirty="0"/>
              <a:t>给电子云加上平动速度</a:t>
            </a:r>
            <a:endParaRPr lang="en-US" altLang="zh-CN" sz="1500" dirty="0"/>
          </a:p>
          <a:p>
            <a:pPr lvl="1"/>
            <a:r>
              <a:rPr lang="en-US" altLang="zh-CN" sz="1500" dirty="0"/>
              <a:t>Octopus </a:t>
            </a:r>
            <a:r>
              <a:rPr lang="zh-CN" altLang="en-US" sz="1500" dirty="0"/>
              <a:t>的</a:t>
            </a:r>
            <a:r>
              <a:rPr lang="en-US" altLang="zh-CN" sz="1500" dirty="0" err="1"/>
              <a:t>obf</a:t>
            </a:r>
            <a:r>
              <a:rPr lang="zh-CN" altLang="en-US" sz="1500" dirty="0"/>
              <a:t>轨道文件格式</a:t>
            </a:r>
            <a:endParaRPr lang="en-US" altLang="zh-CN" sz="1500" dirty="0"/>
          </a:p>
          <a:p>
            <a:pPr lvl="1"/>
            <a:r>
              <a:rPr lang="zh-CN" altLang="en-US" sz="1500" dirty="0"/>
              <a:t>计算结果</a:t>
            </a:r>
            <a:r>
              <a:rPr lang="en-US" altLang="zh-CN" sz="1500" dirty="0"/>
              <a:t>  </a:t>
            </a:r>
          </a:p>
          <a:p>
            <a:pPr lvl="1"/>
            <a:endParaRPr lang="en-US" altLang="zh-CN" sz="1500" dirty="0"/>
          </a:p>
          <a:p>
            <a:r>
              <a:rPr lang="en-US" altLang="zh-CN" dirty="0" smtClean="0"/>
              <a:t>TTM</a:t>
            </a:r>
            <a:r>
              <a:rPr lang="zh-CN" altLang="en-US" dirty="0" smtClean="0"/>
              <a:t>计算电声耦合</a:t>
            </a:r>
            <a:endParaRPr lang="en-US" altLang="zh-CN" dirty="0" smtClean="0"/>
          </a:p>
          <a:p>
            <a:pPr lvl="1"/>
            <a:r>
              <a:rPr lang="en-US" altLang="zh-CN" sz="1500" dirty="0"/>
              <a:t>TTM</a:t>
            </a:r>
            <a:r>
              <a:rPr lang="zh-CN" altLang="en-US" sz="1500" dirty="0"/>
              <a:t>相关理论</a:t>
            </a:r>
            <a:endParaRPr lang="en-US" altLang="zh-CN" sz="1500" dirty="0"/>
          </a:p>
          <a:p>
            <a:pPr lvl="1"/>
            <a:r>
              <a:rPr lang="zh-CN" altLang="en-US" sz="1500" dirty="0"/>
              <a:t>计算结果</a:t>
            </a:r>
            <a:r>
              <a:rPr lang="en-US" altLang="zh-CN" sz="1500" dirty="0"/>
              <a:t>  </a:t>
            </a:r>
          </a:p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55855" y="159664"/>
            <a:ext cx="66070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工作进展</a:t>
            </a:r>
          </a:p>
        </p:txBody>
      </p:sp>
    </p:spTree>
    <p:extLst>
      <p:ext uri="{BB962C8B-B14F-4D97-AF65-F5344CB8AC3E}">
        <p14:creationId xmlns:p14="http://schemas.microsoft.com/office/powerpoint/2010/main" val="423990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924157"/>
            <a:ext cx="66070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网格划分与波函数内部存储结构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5451" y="1201156"/>
            <a:ext cx="186504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 err="1"/>
              <a:t>Src</a:t>
            </a:r>
            <a:r>
              <a:rPr lang="en-US" altLang="zh-CN" sz="1350" dirty="0"/>
              <a:t>/grid/mesh_init.F90</a:t>
            </a:r>
            <a:endParaRPr lang="zh-CN" altLang="en-US" sz="135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07" y="1478155"/>
            <a:ext cx="4464844" cy="33575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801" y="1400611"/>
            <a:ext cx="4750594" cy="2250281"/>
          </a:xfrm>
          <a:prstGeom prst="rect">
            <a:avLst/>
          </a:prstGeom>
        </p:spPr>
      </p:pic>
      <p:sp>
        <p:nvSpPr>
          <p:cNvPr id="7" name="下箭头 6"/>
          <p:cNvSpPr/>
          <p:nvPr/>
        </p:nvSpPr>
        <p:spPr>
          <a:xfrm rot="3306518">
            <a:off x="7543594" y="1797718"/>
            <a:ext cx="272684" cy="3457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下箭头 7"/>
          <p:cNvSpPr/>
          <p:nvPr/>
        </p:nvSpPr>
        <p:spPr>
          <a:xfrm rot="3306518">
            <a:off x="1770052" y="3584700"/>
            <a:ext cx="272684" cy="3457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22279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924157"/>
            <a:ext cx="66070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网格划分与波函数内部存储结构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5451" y="1201156"/>
            <a:ext cx="186504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 err="1"/>
              <a:t>Src</a:t>
            </a:r>
            <a:r>
              <a:rPr lang="en-US" altLang="zh-CN" sz="1350" dirty="0"/>
              <a:t>/grid/mesh_init.F90</a:t>
            </a:r>
            <a:endParaRPr lang="zh-CN" altLang="en-US" sz="135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52" y="1478156"/>
            <a:ext cx="3838884" cy="373643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039" y="1478156"/>
            <a:ext cx="4466118" cy="350326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411" y="4924888"/>
            <a:ext cx="4584197" cy="985115"/>
          </a:xfrm>
          <a:prstGeom prst="rect">
            <a:avLst/>
          </a:prstGeom>
        </p:spPr>
      </p:pic>
      <p:sp>
        <p:nvSpPr>
          <p:cNvPr id="11" name="下箭头 10"/>
          <p:cNvSpPr/>
          <p:nvPr/>
        </p:nvSpPr>
        <p:spPr>
          <a:xfrm rot="3306518">
            <a:off x="7733166" y="1811656"/>
            <a:ext cx="272684" cy="3457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" name="文本框 11"/>
          <p:cNvSpPr txBox="1"/>
          <p:nvPr/>
        </p:nvSpPr>
        <p:spPr>
          <a:xfrm>
            <a:off x="6849637" y="3190642"/>
            <a:ext cx="17814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注意：</a:t>
            </a:r>
            <a:r>
              <a:rPr lang="en-US" altLang="zh-CN" sz="1350" dirty="0"/>
              <a:t>nr</a:t>
            </a:r>
            <a:r>
              <a:rPr lang="zh-CN" altLang="en-US" sz="1350" dirty="0"/>
              <a:t>包括了</a:t>
            </a:r>
            <a:r>
              <a:rPr lang="en-US" altLang="zh-CN" sz="1350" dirty="0"/>
              <a:t>enlarge</a:t>
            </a:r>
            <a:r>
              <a:rPr lang="zh-CN" altLang="en-US" sz="1350" dirty="0"/>
              <a:t>的点</a:t>
            </a:r>
          </a:p>
        </p:txBody>
      </p:sp>
      <p:sp>
        <p:nvSpPr>
          <p:cNvPr id="13" name="下箭头 12"/>
          <p:cNvSpPr/>
          <p:nvPr/>
        </p:nvSpPr>
        <p:spPr>
          <a:xfrm rot="3306518">
            <a:off x="2560357" y="2890171"/>
            <a:ext cx="272684" cy="3457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4" name="文本框 13"/>
          <p:cNvSpPr txBox="1"/>
          <p:nvPr/>
        </p:nvSpPr>
        <p:spPr>
          <a:xfrm>
            <a:off x="6849637" y="1219801"/>
            <a:ext cx="178140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决定了其存储的顺序</a:t>
            </a:r>
          </a:p>
        </p:txBody>
      </p:sp>
    </p:spTree>
    <p:extLst>
      <p:ext uri="{BB962C8B-B14F-4D97-AF65-F5344CB8AC3E}">
        <p14:creationId xmlns:p14="http://schemas.microsoft.com/office/powerpoint/2010/main" val="361376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924157"/>
            <a:ext cx="66070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restart </a:t>
            </a:r>
            <a:r>
              <a:rPr lang="zh-CN" altLang="en-US" sz="1350" dirty="0"/>
              <a:t>的输入和输出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50542" y="1209520"/>
            <a:ext cx="39558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 err="1"/>
              <a:t>Src</a:t>
            </a:r>
            <a:r>
              <a:rPr lang="en-US" altLang="zh-CN" sz="1350" dirty="0"/>
              <a:t>/states/restart.F90</a:t>
            </a:r>
            <a:endParaRPr lang="zh-CN" altLang="en-US" sz="135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42" y="1494884"/>
            <a:ext cx="4275781" cy="167066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37" y="1348020"/>
            <a:ext cx="4814867" cy="4477098"/>
          </a:xfrm>
          <a:prstGeom prst="rect">
            <a:avLst/>
          </a:prstGeom>
        </p:spPr>
      </p:pic>
      <p:sp>
        <p:nvSpPr>
          <p:cNvPr id="14" name="下箭头 13"/>
          <p:cNvSpPr/>
          <p:nvPr/>
        </p:nvSpPr>
        <p:spPr>
          <a:xfrm rot="3306518">
            <a:off x="7268960" y="1853107"/>
            <a:ext cx="272684" cy="3457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5" name="下箭头 14"/>
          <p:cNvSpPr/>
          <p:nvPr/>
        </p:nvSpPr>
        <p:spPr>
          <a:xfrm rot="3306518">
            <a:off x="6377527" y="4208803"/>
            <a:ext cx="272684" cy="3457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116432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924157"/>
            <a:ext cx="66070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restart </a:t>
            </a:r>
            <a:r>
              <a:rPr lang="zh-CN" altLang="en-US" sz="1350" dirty="0"/>
              <a:t>的输入和输出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50542" y="1209520"/>
            <a:ext cx="39558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 err="1"/>
              <a:t>Src</a:t>
            </a:r>
            <a:r>
              <a:rPr lang="en-US" altLang="zh-CN" sz="1350" dirty="0"/>
              <a:t>/states/restart.F90</a:t>
            </a:r>
            <a:endParaRPr lang="zh-CN" altLang="en-US" sz="135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37" y="1486519"/>
            <a:ext cx="7543800" cy="4418218"/>
          </a:xfrm>
          <a:prstGeom prst="rect">
            <a:avLst/>
          </a:prstGeom>
        </p:spPr>
      </p:pic>
      <p:sp>
        <p:nvSpPr>
          <p:cNvPr id="15" name="下箭头 14"/>
          <p:cNvSpPr/>
          <p:nvPr/>
        </p:nvSpPr>
        <p:spPr>
          <a:xfrm rot="3306518">
            <a:off x="5157700" y="4518912"/>
            <a:ext cx="272684" cy="3457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14625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924157"/>
            <a:ext cx="66070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restart </a:t>
            </a:r>
            <a:r>
              <a:rPr lang="zh-CN" altLang="en-US" sz="1350" dirty="0"/>
              <a:t>的输入和输出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50542" y="1209520"/>
            <a:ext cx="39558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 err="1"/>
              <a:t>Src</a:t>
            </a:r>
            <a:r>
              <a:rPr lang="en-US" altLang="zh-CN" sz="1350" dirty="0"/>
              <a:t>/states/restart_inc.F90</a:t>
            </a:r>
            <a:endParaRPr lang="zh-CN" altLang="en-US" sz="135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00" y="1494884"/>
            <a:ext cx="7543800" cy="3904545"/>
          </a:xfrm>
          <a:prstGeom prst="rect">
            <a:avLst/>
          </a:prstGeom>
        </p:spPr>
      </p:pic>
      <p:sp>
        <p:nvSpPr>
          <p:cNvPr id="9" name="下箭头 8"/>
          <p:cNvSpPr/>
          <p:nvPr/>
        </p:nvSpPr>
        <p:spPr>
          <a:xfrm rot="3306518">
            <a:off x="1259117" y="3196830"/>
            <a:ext cx="272684" cy="3457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198150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924157"/>
            <a:ext cx="66070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restart </a:t>
            </a:r>
            <a:r>
              <a:rPr lang="zh-CN" altLang="en-US" sz="1350" dirty="0"/>
              <a:t>的输入和输出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50542" y="1209520"/>
            <a:ext cx="39558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 err="1"/>
              <a:t>Src</a:t>
            </a:r>
            <a:r>
              <a:rPr lang="en-US" altLang="zh-CN" sz="1350" dirty="0"/>
              <a:t>/states/restart_inc.F90</a:t>
            </a:r>
            <a:endParaRPr lang="zh-CN" altLang="en-US" sz="135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01" y="1486519"/>
            <a:ext cx="6300788" cy="4471988"/>
          </a:xfrm>
          <a:prstGeom prst="rect">
            <a:avLst/>
          </a:prstGeom>
        </p:spPr>
      </p:pic>
      <p:sp>
        <p:nvSpPr>
          <p:cNvPr id="6" name="下箭头 5"/>
          <p:cNvSpPr/>
          <p:nvPr/>
        </p:nvSpPr>
        <p:spPr>
          <a:xfrm rot="3306518">
            <a:off x="6481905" y="1313669"/>
            <a:ext cx="272684" cy="3457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273987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924157"/>
            <a:ext cx="66070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restart </a:t>
            </a:r>
            <a:r>
              <a:rPr lang="zh-CN" altLang="en-US" sz="1350" dirty="0"/>
              <a:t>的输入和输出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50542" y="1209520"/>
            <a:ext cx="39558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 err="1"/>
              <a:t>Src</a:t>
            </a:r>
            <a:r>
              <a:rPr lang="en-US" altLang="zh-CN" sz="1350" dirty="0"/>
              <a:t>/states/restart_inc.F90</a:t>
            </a:r>
            <a:endParaRPr lang="zh-CN" altLang="en-US" sz="135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80" y="1494884"/>
            <a:ext cx="7543800" cy="154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90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542" y="153254"/>
            <a:ext cx="3954501" cy="337401"/>
          </a:xfrm>
        </p:spPr>
        <p:txBody>
          <a:bodyPr>
            <a:noAutofit/>
          </a:bodyPr>
          <a:lstStyle/>
          <a:p>
            <a:r>
              <a:rPr lang="zh-CN" altLang="en-US" sz="3200" dirty="0" smtClean="0"/>
              <a:t>加入平动速度效果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980" y="490655"/>
            <a:ext cx="5771220" cy="38917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980" y="3747212"/>
            <a:ext cx="5771220" cy="311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5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542" y="153254"/>
            <a:ext cx="5749848" cy="415458"/>
          </a:xfrm>
        </p:spPr>
        <p:txBody>
          <a:bodyPr>
            <a:noAutofit/>
          </a:bodyPr>
          <a:lstStyle/>
          <a:p>
            <a:r>
              <a:rPr lang="en-US" altLang="zh-CN" sz="3200" dirty="0" smtClean="0"/>
              <a:t>CC</a:t>
            </a:r>
            <a:r>
              <a:rPr lang="zh-CN" altLang="en-US" sz="3200" dirty="0" smtClean="0"/>
              <a:t>碰撞计算结果（</a:t>
            </a:r>
            <a:r>
              <a:rPr lang="en-US" altLang="zh-CN" sz="3200" dirty="0" smtClean="0"/>
              <a:t>1MeV  1.42A</a:t>
            </a:r>
            <a:r>
              <a:rPr lang="zh-CN" altLang="en-US" sz="3200" dirty="0" smtClean="0"/>
              <a:t>）</a:t>
            </a:r>
            <a:endParaRPr lang="zh-CN" altLang="en-US" sz="3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2" y="676961"/>
            <a:ext cx="4179225" cy="297761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090" y="676961"/>
            <a:ext cx="4192431" cy="295120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2" y="3906793"/>
            <a:ext cx="4218839" cy="295120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656081" y="1315205"/>
            <a:ext cx="646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裸核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5854390" y="1303415"/>
            <a:ext cx="2373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4e</a:t>
            </a:r>
            <a:r>
              <a:rPr lang="zh-CN" altLang="en-US" dirty="0" smtClean="0"/>
              <a:t>， 未加平动速度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334374" y="4444342"/>
            <a:ext cx="2373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4e</a:t>
            </a:r>
            <a:r>
              <a:rPr lang="zh-CN" altLang="en-US" dirty="0" smtClean="0"/>
              <a:t>， 加平动速度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090" y="3906793"/>
            <a:ext cx="4192431" cy="298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2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56367" y="2483858"/>
            <a:ext cx="7886700" cy="1325563"/>
          </a:xfrm>
        </p:spPr>
        <p:txBody>
          <a:bodyPr/>
          <a:lstStyle/>
          <a:p>
            <a:r>
              <a:rPr lang="en-US" altLang="zh-CN" dirty="0" smtClean="0"/>
              <a:t>TTM</a:t>
            </a:r>
            <a:r>
              <a:rPr lang="zh-CN" altLang="en-US" dirty="0" smtClean="0"/>
              <a:t>计算电声耦合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019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11040" y="2416950"/>
            <a:ext cx="7886700" cy="1325563"/>
          </a:xfrm>
        </p:spPr>
        <p:txBody>
          <a:bodyPr/>
          <a:lstStyle/>
          <a:p>
            <a:r>
              <a:rPr lang="en-US" altLang="zh-CN" dirty="0" smtClean="0"/>
              <a:t>TDDFT</a:t>
            </a:r>
            <a:r>
              <a:rPr lang="zh-CN" altLang="en-US" dirty="0" smtClean="0"/>
              <a:t>计算电子能损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776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04542" y="153254"/>
            <a:ext cx="5749848" cy="415458"/>
          </a:xfrm>
        </p:spPr>
        <p:txBody>
          <a:bodyPr>
            <a:noAutofit/>
          </a:bodyPr>
          <a:lstStyle/>
          <a:p>
            <a:r>
              <a:rPr lang="en-US" altLang="zh-CN" sz="3200" dirty="0" smtClean="0"/>
              <a:t>TTM</a:t>
            </a:r>
            <a:r>
              <a:rPr lang="zh-CN" altLang="en-US" sz="3200" dirty="0" smtClean="0"/>
              <a:t>双温模型</a:t>
            </a:r>
            <a:endParaRPr lang="zh-CN" altLang="en-US" sz="3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312" y="749455"/>
            <a:ext cx="5267325" cy="17907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46409" y="4696130"/>
            <a:ext cx="8106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电子温度的概念来自于等离子体。 把电子看成是经典的气体粒子。在金属中应用很多。 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353" y="2870430"/>
            <a:ext cx="5353050" cy="14954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940" y="6359905"/>
            <a:ext cx="359092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9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26845" y="97925"/>
            <a:ext cx="5749848" cy="415458"/>
          </a:xfrm>
        </p:spPr>
        <p:txBody>
          <a:bodyPr>
            <a:noAutofit/>
          </a:bodyPr>
          <a:lstStyle/>
          <a:p>
            <a:r>
              <a:rPr lang="zh-CN" altLang="en-US" sz="3200" dirty="0" smtClean="0"/>
              <a:t>电子气模型</a:t>
            </a:r>
            <a:endParaRPr lang="zh-CN" altLang="en-US" sz="3200" dirty="0"/>
          </a:p>
        </p:txBody>
      </p:sp>
      <p:sp>
        <p:nvSpPr>
          <p:cNvPr id="10" name="文本框 9"/>
          <p:cNvSpPr txBox="1"/>
          <p:nvPr/>
        </p:nvSpPr>
        <p:spPr>
          <a:xfrm>
            <a:off x="457200" y="680224"/>
            <a:ext cx="7761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en-US" altLang="zh-CN" dirty="0" err="1" smtClean="0"/>
              <a:t>Drude</a:t>
            </a:r>
            <a:r>
              <a:rPr lang="en-US" altLang="zh-CN" dirty="0" smtClean="0"/>
              <a:t> Model</a:t>
            </a:r>
          </a:p>
          <a:p>
            <a:r>
              <a:rPr lang="zh-CN" altLang="en-US" dirty="0" smtClean="0"/>
              <a:t>把电子看成经典的理想气体分子， 在晶格形成的正离子实背景下运动。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93396"/>
            <a:ext cx="7905750" cy="6381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768072"/>
            <a:ext cx="8134350" cy="5238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98412"/>
            <a:ext cx="7858125" cy="1143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25" y="4618607"/>
            <a:ext cx="8086725" cy="5238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249" y="5647460"/>
            <a:ext cx="8143875" cy="56197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2120" y="31890"/>
            <a:ext cx="2008265" cy="137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96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26845" y="97925"/>
            <a:ext cx="5749848" cy="415458"/>
          </a:xfrm>
        </p:spPr>
        <p:txBody>
          <a:bodyPr>
            <a:noAutofit/>
          </a:bodyPr>
          <a:lstStyle/>
          <a:p>
            <a:r>
              <a:rPr lang="zh-CN" altLang="en-US" sz="3200" dirty="0" smtClean="0"/>
              <a:t>电子气模型</a:t>
            </a:r>
            <a:endParaRPr lang="zh-CN" altLang="en-US" sz="3200" dirty="0"/>
          </a:p>
        </p:txBody>
      </p:sp>
      <p:sp>
        <p:nvSpPr>
          <p:cNvPr id="10" name="文本框 9"/>
          <p:cNvSpPr txBox="1"/>
          <p:nvPr/>
        </p:nvSpPr>
        <p:spPr>
          <a:xfrm>
            <a:off x="2419815" y="97925"/>
            <a:ext cx="7761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Drude</a:t>
            </a:r>
            <a:r>
              <a:rPr lang="en-US" altLang="zh-CN" dirty="0" smtClean="0"/>
              <a:t> Model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54" y="892093"/>
            <a:ext cx="1838325" cy="5429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815" y="834943"/>
            <a:ext cx="1790700" cy="6000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129" y="735137"/>
            <a:ext cx="3790950" cy="876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070" y="1463489"/>
            <a:ext cx="2828925" cy="13239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4104" y="1672173"/>
            <a:ext cx="1333500" cy="695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476" y="3645340"/>
            <a:ext cx="8124825" cy="21907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02476" y="644943"/>
            <a:ext cx="3310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基本公式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338719" y="3212818"/>
            <a:ext cx="3310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Wiedemann</a:t>
            </a:r>
            <a:r>
              <a:rPr lang="en-US" altLang="zh-CN" dirty="0" smtClean="0"/>
              <a:t>-Franz Law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549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26845" y="97925"/>
            <a:ext cx="5749848" cy="415458"/>
          </a:xfrm>
        </p:spPr>
        <p:txBody>
          <a:bodyPr>
            <a:noAutofit/>
          </a:bodyPr>
          <a:lstStyle/>
          <a:p>
            <a:r>
              <a:rPr lang="zh-CN" altLang="en-US" sz="3200" dirty="0" smtClean="0"/>
              <a:t>电子气模型</a:t>
            </a:r>
            <a:endParaRPr lang="zh-CN" altLang="en-US" sz="3200" dirty="0"/>
          </a:p>
        </p:txBody>
      </p:sp>
      <p:sp>
        <p:nvSpPr>
          <p:cNvPr id="10" name="文本框 9"/>
          <p:cNvSpPr txBox="1"/>
          <p:nvPr/>
        </p:nvSpPr>
        <p:spPr>
          <a:xfrm>
            <a:off x="2419815" y="97925"/>
            <a:ext cx="7761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Drude</a:t>
            </a:r>
            <a:r>
              <a:rPr lang="en-US" altLang="zh-CN" dirty="0" smtClean="0"/>
              <a:t> Model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918261" y="97925"/>
            <a:ext cx="3310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Wiedemann</a:t>
            </a:r>
            <a:r>
              <a:rPr lang="en-US" altLang="zh-CN" dirty="0" smtClean="0"/>
              <a:t>-Franz Law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993" y="713561"/>
            <a:ext cx="1381125" cy="3905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65" y="1196750"/>
            <a:ext cx="4152900" cy="5238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433" y="894694"/>
            <a:ext cx="2809875" cy="9144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1769" y="1901758"/>
            <a:ext cx="2733675" cy="13716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829" y="3612066"/>
            <a:ext cx="789622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0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26845" y="97925"/>
            <a:ext cx="5749848" cy="415458"/>
          </a:xfrm>
        </p:spPr>
        <p:txBody>
          <a:bodyPr>
            <a:noAutofit/>
          </a:bodyPr>
          <a:lstStyle/>
          <a:p>
            <a:r>
              <a:rPr lang="zh-CN" altLang="en-US" sz="3200" dirty="0" smtClean="0"/>
              <a:t>电子气模型</a:t>
            </a:r>
            <a:endParaRPr lang="zh-CN" altLang="en-US" sz="3200" dirty="0"/>
          </a:p>
        </p:txBody>
      </p:sp>
      <p:sp>
        <p:nvSpPr>
          <p:cNvPr id="10" name="文本框 9"/>
          <p:cNvSpPr txBox="1"/>
          <p:nvPr/>
        </p:nvSpPr>
        <p:spPr>
          <a:xfrm>
            <a:off x="457200" y="680224"/>
            <a:ext cx="7761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en-US" altLang="zh-CN" dirty="0" err="1" smtClean="0"/>
              <a:t>Sommerfeld</a:t>
            </a:r>
            <a:r>
              <a:rPr lang="en-US" altLang="zh-CN" dirty="0" smtClean="0"/>
              <a:t> Model</a:t>
            </a:r>
          </a:p>
          <a:p>
            <a:r>
              <a:rPr lang="zh-CN" altLang="en-US" dirty="0" smtClean="0"/>
              <a:t>服从</a:t>
            </a:r>
            <a:r>
              <a:rPr lang="en-US" altLang="zh-CN" dirty="0" smtClean="0"/>
              <a:t>Fermi-Dirac</a:t>
            </a:r>
            <a:r>
              <a:rPr lang="zh-CN" altLang="en-US" dirty="0" smtClean="0"/>
              <a:t>分布的近独立理想费米气体。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09" y="1326555"/>
            <a:ext cx="4772025" cy="7905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634" y="1417552"/>
            <a:ext cx="1390650" cy="6762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376541"/>
            <a:ext cx="8001000" cy="9239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283" y="3468271"/>
            <a:ext cx="5400675" cy="7143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274" y="4350452"/>
            <a:ext cx="2000250" cy="16097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6950" y="4913544"/>
            <a:ext cx="687705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0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26845" y="97925"/>
            <a:ext cx="5749848" cy="415458"/>
          </a:xfrm>
        </p:spPr>
        <p:txBody>
          <a:bodyPr>
            <a:noAutofit/>
          </a:bodyPr>
          <a:lstStyle/>
          <a:p>
            <a:r>
              <a:rPr lang="zh-CN" altLang="en-US" sz="3200" dirty="0" smtClean="0"/>
              <a:t>电子气模型</a:t>
            </a:r>
            <a:endParaRPr lang="zh-CN" altLang="en-US" sz="3200" dirty="0"/>
          </a:p>
        </p:txBody>
      </p:sp>
      <p:sp>
        <p:nvSpPr>
          <p:cNvPr id="10" name="文本框 9"/>
          <p:cNvSpPr txBox="1"/>
          <p:nvPr/>
        </p:nvSpPr>
        <p:spPr>
          <a:xfrm>
            <a:off x="1996068" y="75622"/>
            <a:ext cx="7761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en-US" altLang="zh-CN" dirty="0" err="1" smtClean="0"/>
              <a:t>Sommerfeld</a:t>
            </a:r>
            <a:r>
              <a:rPr lang="en-US" altLang="zh-CN" dirty="0" smtClean="0"/>
              <a:t> Model</a:t>
            </a:r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97" y="863871"/>
            <a:ext cx="2590800" cy="7143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784361"/>
            <a:ext cx="1371600" cy="10001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191" y="784361"/>
            <a:ext cx="3257550" cy="8763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217" y="2134974"/>
            <a:ext cx="3038475" cy="9239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6167" y="4541214"/>
            <a:ext cx="2324100" cy="84772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26845" y="3197507"/>
            <a:ext cx="2975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计算电子热容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0714" y="3566839"/>
            <a:ext cx="3771900" cy="7810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3244" y="4389601"/>
            <a:ext cx="2543175" cy="10668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191" y="5716788"/>
            <a:ext cx="782955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75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26845" y="97925"/>
            <a:ext cx="5749848" cy="415458"/>
          </a:xfrm>
        </p:spPr>
        <p:txBody>
          <a:bodyPr>
            <a:noAutofit/>
          </a:bodyPr>
          <a:lstStyle/>
          <a:p>
            <a:r>
              <a:rPr lang="zh-CN" altLang="en-US" sz="3200" dirty="0" smtClean="0"/>
              <a:t>电子气模型</a:t>
            </a:r>
            <a:endParaRPr lang="zh-CN" altLang="en-US" sz="3200" dirty="0"/>
          </a:p>
        </p:txBody>
      </p:sp>
      <p:sp>
        <p:nvSpPr>
          <p:cNvPr id="10" name="文本框 9"/>
          <p:cNvSpPr txBox="1"/>
          <p:nvPr/>
        </p:nvSpPr>
        <p:spPr>
          <a:xfrm>
            <a:off x="1996068" y="75622"/>
            <a:ext cx="7761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en-US" altLang="zh-CN" dirty="0" err="1" smtClean="0"/>
              <a:t>Sommerfeld</a:t>
            </a:r>
            <a:r>
              <a:rPr lang="en-US" altLang="zh-CN" dirty="0" smtClean="0"/>
              <a:t> Model</a:t>
            </a:r>
          </a:p>
          <a:p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4716966" y="97925"/>
            <a:ext cx="2975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计算电子热容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583" y="640991"/>
            <a:ext cx="2667000" cy="5905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186" y="384908"/>
            <a:ext cx="3295650" cy="11906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52" y="1368510"/>
            <a:ext cx="8124825" cy="13525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552" y="3965188"/>
            <a:ext cx="7915275" cy="2076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54552" y="3323063"/>
            <a:ext cx="3560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修正</a:t>
            </a:r>
            <a:r>
              <a:rPr lang="en-US" altLang="zh-CN" dirty="0" err="1" smtClean="0"/>
              <a:t>Drude</a:t>
            </a:r>
            <a:r>
              <a:rPr lang="zh-CN" altLang="en-US" dirty="0" smtClean="0"/>
              <a:t>理论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629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26845" y="97925"/>
            <a:ext cx="5749848" cy="415458"/>
          </a:xfrm>
        </p:spPr>
        <p:txBody>
          <a:bodyPr>
            <a:noAutofit/>
          </a:bodyPr>
          <a:lstStyle/>
          <a:p>
            <a:r>
              <a:rPr lang="en-US" altLang="zh-CN" sz="3200" dirty="0" smtClean="0"/>
              <a:t>TTM</a:t>
            </a:r>
            <a:r>
              <a:rPr lang="zh-CN" altLang="en-US" sz="3200" dirty="0"/>
              <a:t> </a:t>
            </a:r>
            <a:r>
              <a:rPr lang="zh-CN" altLang="en-US" sz="3200" dirty="0" smtClean="0"/>
              <a:t>参数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95" y="6369171"/>
            <a:ext cx="3590925" cy="3238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650" y="1055264"/>
            <a:ext cx="5524500" cy="1952625"/>
          </a:xfrm>
          <a:prstGeom prst="rect">
            <a:avLst/>
          </a:prstGeom>
        </p:spPr>
      </p:pic>
      <p:sp>
        <p:nvSpPr>
          <p:cNvPr id="8" name="标题 1"/>
          <p:cNvSpPr txBox="1">
            <a:spLocks/>
          </p:cNvSpPr>
          <p:nvPr/>
        </p:nvSpPr>
        <p:spPr>
          <a:xfrm>
            <a:off x="256942" y="544458"/>
            <a:ext cx="5749848" cy="415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 smtClean="0"/>
              <a:t>（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）电子热容（方法一）</a:t>
            </a:r>
            <a:endParaRPr lang="zh-CN" altLang="en-US" sz="20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255" y="3103237"/>
            <a:ext cx="540067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6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26845" y="97925"/>
            <a:ext cx="5749848" cy="415458"/>
          </a:xfrm>
        </p:spPr>
        <p:txBody>
          <a:bodyPr>
            <a:noAutofit/>
          </a:bodyPr>
          <a:lstStyle/>
          <a:p>
            <a:r>
              <a:rPr lang="en-US" altLang="zh-CN" sz="3200" dirty="0" smtClean="0"/>
              <a:t>TTM</a:t>
            </a:r>
            <a:r>
              <a:rPr lang="zh-CN" altLang="en-US" sz="3200" dirty="0"/>
              <a:t> </a:t>
            </a:r>
            <a:r>
              <a:rPr lang="zh-CN" altLang="en-US" sz="3200" dirty="0" smtClean="0"/>
              <a:t>参数</a:t>
            </a:r>
            <a:endParaRPr lang="zh-CN" altLang="en-US" sz="3200" dirty="0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256942" y="544458"/>
            <a:ext cx="5749848" cy="415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 smtClean="0"/>
              <a:t>（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）电子热容（方法二）</a:t>
            </a:r>
            <a:endParaRPr lang="zh-CN" altLang="en-US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446" y="1519353"/>
            <a:ext cx="5295900" cy="2057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362" y="5419493"/>
            <a:ext cx="6047428" cy="134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13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26845" y="97925"/>
            <a:ext cx="5749848" cy="415458"/>
          </a:xfrm>
        </p:spPr>
        <p:txBody>
          <a:bodyPr>
            <a:noAutofit/>
          </a:bodyPr>
          <a:lstStyle/>
          <a:p>
            <a:r>
              <a:rPr lang="en-US" altLang="zh-CN" sz="3200" dirty="0" smtClean="0"/>
              <a:t>TTM</a:t>
            </a:r>
            <a:r>
              <a:rPr lang="zh-CN" altLang="en-US" sz="3200" dirty="0"/>
              <a:t> </a:t>
            </a:r>
            <a:r>
              <a:rPr lang="zh-CN" altLang="en-US" sz="3200" dirty="0" smtClean="0"/>
              <a:t>参数</a:t>
            </a:r>
            <a:endParaRPr lang="zh-CN" altLang="en-US" sz="3200" dirty="0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256942" y="544458"/>
            <a:ext cx="5749848" cy="415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 smtClean="0"/>
              <a:t>（</a:t>
            </a:r>
            <a:r>
              <a:rPr lang="en-US" altLang="zh-CN" sz="2000" dirty="0" smtClean="0"/>
              <a:t>2</a:t>
            </a:r>
            <a:r>
              <a:rPr lang="zh-CN" altLang="en-US" sz="2000" dirty="0" smtClean="0"/>
              <a:t>）电子热导（方法一）</a:t>
            </a:r>
            <a:endParaRPr lang="zh-CN" altLang="en-US" sz="2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779" y="862454"/>
            <a:ext cx="2733675" cy="1371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86254" y="513383"/>
            <a:ext cx="1416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Drude</a:t>
            </a:r>
            <a:r>
              <a:rPr lang="en-US" altLang="zh-CN" dirty="0" smtClean="0"/>
              <a:t> Model</a:t>
            </a:r>
            <a:endParaRPr lang="zh-CN" altLang="en-US" dirty="0"/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374030" y="2552050"/>
            <a:ext cx="5749848" cy="415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 smtClean="0"/>
              <a:t>（</a:t>
            </a:r>
            <a:r>
              <a:rPr lang="en-US" altLang="zh-CN" sz="2000" dirty="0" smtClean="0"/>
              <a:t>2</a:t>
            </a:r>
            <a:r>
              <a:rPr lang="zh-CN" altLang="en-US" sz="2000" dirty="0" smtClean="0"/>
              <a:t>）电子热导（方法二）</a:t>
            </a:r>
            <a:endParaRPr lang="zh-CN" altLang="en-US" sz="2000" dirty="0"/>
          </a:p>
        </p:txBody>
      </p:sp>
      <p:sp>
        <p:nvSpPr>
          <p:cNvPr id="10" name="文本框 9"/>
          <p:cNvSpPr txBox="1"/>
          <p:nvPr/>
        </p:nvSpPr>
        <p:spPr>
          <a:xfrm>
            <a:off x="3453162" y="2552050"/>
            <a:ext cx="240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Widemann</a:t>
            </a:r>
            <a:r>
              <a:rPr lang="en-US" altLang="zh-CN" dirty="0" smtClean="0"/>
              <a:t>-Franz Law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653" y="3239378"/>
            <a:ext cx="5362575" cy="18002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7362" y="5419493"/>
            <a:ext cx="6047428" cy="134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67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06503" y="156618"/>
            <a:ext cx="47500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sz="3200" dirty="0"/>
              <a:t>给电子云加上平动速度</a:t>
            </a:r>
            <a:endParaRPr lang="en-US" altLang="zh-CN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132175" y="882636"/>
            <a:ext cx="8622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初始波函数 </a:t>
            </a:r>
            <a:r>
              <a:rPr lang="el-GR" altLang="zh-CN" sz="2000" dirty="0"/>
              <a:t>Ψ</a:t>
            </a:r>
            <a:r>
              <a:rPr lang="en-US" altLang="zh-CN" sz="2000" baseline="-25000" dirty="0"/>
              <a:t>0   </a:t>
            </a:r>
            <a:r>
              <a:rPr lang="en-US" altLang="zh-CN" sz="2000" dirty="0"/>
              <a:t>  </a:t>
            </a:r>
            <a:r>
              <a:rPr lang="zh-CN" altLang="en-US" sz="2000" dirty="0"/>
              <a:t>动量算符</a:t>
            </a:r>
            <a:endParaRPr lang="zh-CN" altLang="en-US" sz="20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235299" y="905976"/>
                <a:ext cx="1208216" cy="376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r>
                        <a:rPr lang="zh-CN" altLang="en-US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ℏ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𝛻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99" y="905976"/>
                <a:ext cx="1208216" cy="376770"/>
              </a:xfrm>
              <a:prstGeom prst="rect">
                <a:avLst/>
              </a:prstGeom>
              <a:blipFill rotWithShape="0">
                <a:blip r:embed="rId2"/>
                <a:stretch>
                  <a:fillRect t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236965" y="1423989"/>
            <a:ext cx="8622680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加上平动速度为</a:t>
            </a:r>
            <a:r>
              <a:rPr lang="en-US" altLang="zh-CN" sz="2000" dirty="0" smtClean="0"/>
              <a:t>v</a:t>
            </a:r>
            <a:r>
              <a:rPr lang="zh-CN" altLang="en-US" sz="2000" dirty="0" smtClean="0"/>
              <a:t>后的波函数 为</a:t>
            </a:r>
            <a:endParaRPr lang="en-US" altLang="zh-CN" sz="2000" dirty="0" smtClean="0"/>
          </a:p>
          <a:p>
            <a:r>
              <a:rPr lang="zh-CN" altLang="en-US" sz="2000" baseline="-25000" dirty="0"/>
              <a:t>其中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925656" y="1336173"/>
                <a:ext cx="1471107" cy="4268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acc>
                            <m:accPr>
                              <m:chr m:val="⃗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·</m:t>
                          </m:r>
                          <m:groupChr>
                            <m:groupChrPr>
                              <m:chr m:val="⇀"/>
                              <m:pos m:val="top"/>
                              <m:vertJc m:val="bot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groupCh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656" y="1336173"/>
                <a:ext cx="1471107" cy="426848"/>
              </a:xfrm>
              <a:prstGeom prst="rect">
                <a:avLst/>
              </a:prstGeom>
              <a:blipFill rotWithShape="0">
                <a:blip r:embed="rId3"/>
                <a:stretch>
                  <a:fillRect t="-2857" r="-19087" b="-1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774836" y="1763021"/>
                <a:ext cx="1438855" cy="40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groupChr>
                        <m:groupChrPr>
                          <m:chr m:val="⇀"/>
                          <m:pos m:val="top"/>
                          <m:vertJc m:val="bot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groupCh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=ℏ</m:t>
                      </m:r>
                      <m:groupChr>
                        <m:groupChrPr>
                          <m:chr m:val="⇀"/>
                          <m:pos m:val="top"/>
                          <m:vertJc m:val="bot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groupCh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36" y="1763021"/>
                <a:ext cx="1438855" cy="409856"/>
              </a:xfrm>
              <a:prstGeom prst="rect">
                <a:avLst/>
              </a:prstGeom>
              <a:blipFill rotWithShape="0">
                <a:blip r:embed="rId4"/>
                <a:stretch>
                  <a:fillRect t="-16418" r="-33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36965" y="2511909"/>
                <a:ext cx="3811235" cy="40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lim>
                          <m:r>
                            <m:rPr>
                              <m:lit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__</m:t>
                          </m:r>
                        </m:lim>
                      </m:limUp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=&lt;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|</m:t>
                      </m:r>
                      <m:acc>
                        <m:accPr>
                          <m:chr m:val="̂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r>
                        <a:rPr lang="zh-CN" altLang="en-US" i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&gt;=&lt;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|</m:t>
                      </m:r>
                      <m:acc>
                        <m:accPr>
                          <m:chr m:val="̂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r>
                        <a:rPr lang="zh-CN" altLang="en-US" i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&gt;+ℏ</m:t>
                      </m:r>
                      <m:groupChr>
                        <m:groupChrPr>
                          <m:chr m:val="⇀"/>
                          <m:pos m:val="top"/>
                          <m:vertJc m:val="bot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groupCh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65" y="2511909"/>
                <a:ext cx="3811235" cy="409856"/>
              </a:xfrm>
              <a:prstGeom prst="rect">
                <a:avLst/>
              </a:prstGeom>
              <a:blipFill rotWithShape="0">
                <a:blip r:embed="rId5"/>
                <a:stretch>
                  <a:fillRect t="-16418" r="-12160" b="-134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588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26845" y="97925"/>
            <a:ext cx="5749848" cy="415458"/>
          </a:xfrm>
        </p:spPr>
        <p:txBody>
          <a:bodyPr>
            <a:noAutofit/>
          </a:bodyPr>
          <a:lstStyle/>
          <a:p>
            <a:r>
              <a:rPr lang="en-US" altLang="zh-CN" sz="3200" dirty="0" smtClean="0"/>
              <a:t>TTM</a:t>
            </a:r>
            <a:r>
              <a:rPr lang="zh-CN" altLang="en-US" sz="3200" dirty="0"/>
              <a:t> </a:t>
            </a:r>
            <a:r>
              <a:rPr lang="zh-CN" altLang="en-US" sz="3200" dirty="0" smtClean="0"/>
              <a:t>参数</a:t>
            </a:r>
            <a:endParaRPr lang="zh-CN" altLang="en-US" sz="3200" dirty="0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256942" y="544458"/>
            <a:ext cx="5749848" cy="415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 smtClean="0"/>
              <a:t>（</a:t>
            </a:r>
            <a:r>
              <a:rPr lang="en-US" altLang="zh-CN" sz="2000" dirty="0" smtClean="0"/>
              <a:t>3</a:t>
            </a:r>
            <a:r>
              <a:rPr lang="zh-CN" altLang="en-US" sz="2000" dirty="0" smtClean="0"/>
              <a:t>）电声耦合系数</a:t>
            </a:r>
            <a:endParaRPr lang="zh-CN" altLang="en-US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42" y="1043639"/>
            <a:ext cx="5723364" cy="43187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752" y="989969"/>
            <a:ext cx="3021285" cy="705975"/>
          </a:xfrm>
          <a:prstGeom prst="rect">
            <a:avLst/>
          </a:prstGeom>
        </p:spPr>
      </p:pic>
      <p:sp>
        <p:nvSpPr>
          <p:cNvPr id="12" name="标题 1"/>
          <p:cNvSpPr txBox="1">
            <a:spLocks/>
          </p:cNvSpPr>
          <p:nvPr/>
        </p:nvSpPr>
        <p:spPr>
          <a:xfrm>
            <a:off x="140087" y="1702115"/>
            <a:ext cx="5749848" cy="415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 smtClean="0"/>
              <a:t>（</a:t>
            </a:r>
            <a:r>
              <a:rPr lang="en-US" altLang="zh-CN" sz="2000" dirty="0" smtClean="0"/>
              <a:t>3</a:t>
            </a:r>
            <a:r>
              <a:rPr lang="zh-CN" altLang="en-US" sz="2000" dirty="0" smtClean="0"/>
              <a:t>）电声耦合系数（方法一：理论计算）</a:t>
            </a:r>
            <a:endParaRPr lang="zh-CN" altLang="en-US" sz="20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276" y="2194651"/>
            <a:ext cx="6457950" cy="4095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8588" y="5574685"/>
            <a:ext cx="4232444" cy="79681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9764" y="6568078"/>
            <a:ext cx="4602085" cy="12119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487" y="2804838"/>
            <a:ext cx="3552825" cy="31432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2875" y="2646166"/>
            <a:ext cx="5191125" cy="90487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850" y="4105485"/>
            <a:ext cx="8616618" cy="73679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445" y="3601640"/>
            <a:ext cx="6457950" cy="40957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2581" y="4938035"/>
            <a:ext cx="8592015" cy="51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43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26845" y="97925"/>
            <a:ext cx="5749848" cy="415458"/>
          </a:xfrm>
        </p:spPr>
        <p:txBody>
          <a:bodyPr>
            <a:noAutofit/>
          </a:bodyPr>
          <a:lstStyle/>
          <a:p>
            <a:r>
              <a:rPr lang="en-US" altLang="zh-CN" sz="3200" dirty="0" smtClean="0"/>
              <a:t>TTM</a:t>
            </a:r>
            <a:r>
              <a:rPr lang="zh-CN" altLang="en-US" sz="3200" dirty="0"/>
              <a:t> </a:t>
            </a:r>
            <a:r>
              <a:rPr lang="zh-CN" altLang="en-US" sz="3200" dirty="0" smtClean="0"/>
              <a:t>参数</a:t>
            </a:r>
            <a:endParaRPr lang="zh-CN" altLang="en-US" sz="3200" dirty="0"/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1829264" y="96373"/>
            <a:ext cx="5749848" cy="415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 smtClean="0"/>
              <a:t>（</a:t>
            </a:r>
            <a:r>
              <a:rPr lang="en-US" altLang="zh-CN" sz="2000" dirty="0" smtClean="0"/>
              <a:t>3</a:t>
            </a:r>
            <a:r>
              <a:rPr lang="zh-CN" altLang="en-US" sz="2000" dirty="0" smtClean="0"/>
              <a:t>）电声耦合系数（方法一：理论计算）</a:t>
            </a:r>
            <a:endParaRPr lang="zh-CN" altLang="en-US" sz="2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02" y="511831"/>
            <a:ext cx="4102086" cy="303166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420" y="3794404"/>
            <a:ext cx="5314950" cy="69532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34536" y="4903635"/>
            <a:ext cx="149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近似二：</a:t>
            </a:r>
            <a:endParaRPr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264" y="4903635"/>
            <a:ext cx="5324475" cy="101917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334537" y="3772734"/>
            <a:ext cx="149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近似一：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47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26845" y="97925"/>
            <a:ext cx="5749848" cy="415458"/>
          </a:xfrm>
        </p:spPr>
        <p:txBody>
          <a:bodyPr>
            <a:noAutofit/>
          </a:bodyPr>
          <a:lstStyle/>
          <a:p>
            <a:r>
              <a:rPr lang="en-US" altLang="zh-CN" sz="3200" dirty="0" smtClean="0"/>
              <a:t>TTM</a:t>
            </a:r>
            <a:r>
              <a:rPr lang="zh-CN" altLang="en-US" sz="3200" dirty="0"/>
              <a:t> </a:t>
            </a:r>
            <a:r>
              <a:rPr lang="zh-CN" altLang="en-US" sz="3200" dirty="0" smtClean="0"/>
              <a:t>参数</a:t>
            </a:r>
            <a:endParaRPr lang="zh-CN" altLang="en-US" sz="3200" dirty="0"/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1829264" y="96373"/>
            <a:ext cx="5749848" cy="415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 smtClean="0"/>
              <a:t>（</a:t>
            </a:r>
            <a:r>
              <a:rPr lang="en-US" altLang="zh-CN" sz="2000" dirty="0" smtClean="0"/>
              <a:t>3</a:t>
            </a:r>
            <a:r>
              <a:rPr lang="zh-CN" altLang="en-US" sz="2000" dirty="0" smtClean="0"/>
              <a:t>）电声耦合系数（方法一：理论计算）</a:t>
            </a:r>
            <a:endParaRPr lang="zh-CN" altLang="en-US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245" y="683244"/>
            <a:ext cx="5229225" cy="12763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245" y="2254289"/>
            <a:ext cx="5219700" cy="14573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0442" y="4067641"/>
            <a:ext cx="4486275" cy="762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9593" y="5582455"/>
            <a:ext cx="5614407" cy="127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1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26845" y="97925"/>
            <a:ext cx="5749848" cy="415458"/>
          </a:xfrm>
        </p:spPr>
        <p:txBody>
          <a:bodyPr>
            <a:noAutofit/>
          </a:bodyPr>
          <a:lstStyle/>
          <a:p>
            <a:r>
              <a:rPr lang="en-US" altLang="zh-CN" sz="3200" dirty="0" smtClean="0"/>
              <a:t>TTM</a:t>
            </a:r>
            <a:r>
              <a:rPr lang="zh-CN" altLang="en-US" sz="3200" dirty="0"/>
              <a:t> </a:t>
            </a:r>
            <a:r>
              <a:rPr lang="zh-CN" altLang="en-US" sz="3200" dirty="0" smtClean="0"/>
              <a:t>参数</a:t>
            </a:r>
            <a:endParaRPr lang="zh-CN" altLang="en-US" sz="3200" dirty="0"/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1829264" y="96373"/>
            <a:ext cx="5749848" cy="415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 smtClean="0"/>
              <a:t>（</a:t>
            </a:r>
            <a:r>
              <a:rPr lang="en-US" altLang="zh-CN" sz="2000" dirty="0" smtClean="0"/>
              <a:t>3</a:t>
            </a:r>
            <a:r>
              <a:rPr lang="zh-CN" altLang="en-US" sz="2000" dirty="0" smtClean="0"/>
              <a:t>）电声耦合系数（方法二：实验）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941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26845" y="97925"/>
            <a:ext cx="5749848" cy="415458"/>
          </a:xfrm>
        </p:spPr>
        <p:txBody>
          <a:bodyPr>
            <a:noAutofit/>
          </a:bodyPr>
          <a:lstStyle/>
          <a:p>
            <a:r>
              <a:rPr lang="en-US" altLang="zh-CN" sz="3200" dirty="0" smtClean="0"/>
              <a:t>TTM</a:t>
            </a:r>
            <a:r>
              <a:rPr lang="zh-CN" altLang="en-US" sz="3200" dirty="0"/>
              <a:t> </a:t>
            </a:r>
            <a:r>
              <a:rPr lang="zh-CN" altLang="en-US" sz="3200" dirty="0" smtClean="0"/>
              <a:t>计算结果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356839" y="680224"/>
            <a:ext cx="2430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程序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Matlab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57" y="1216397"/>
            <a:ext cx="5426463" cy="131550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39" y="2698744"/>
            <a:ext cx="7397091" cy="120531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927" y="4293518"/>
            <a:ext cx="5181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0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26845" y="97925"/>
            <a:ext cx="5749848" cy="415458"/>
          </a:xfrm>
        </p:spPr>
        <p:txBody>
          <a:bodyPr>
            <a:noAutofit/>
          </a:bodyPr>
          <a:lstStyle/>
          <a:p>
            <a:r>
              <a:rPr lang="en-US" altLang="zh-CN" sz="3200" dirty="0" smtClean="0"/>
              <a:t>TTM</a:t>
            </a:r>
            <a:r>
              <a:rPr lang="zh-CN" altLang="en-US" sz="3200" dirty="0"/>
              <a:t> </a:t>
            </a:r>
            <a:r>
              <a:rPr lang="zh-CN" altLang="en-US" sz="3200" dirty="0" smtClean="0"/>
              <a:t>计算结果</a:t>
            </a:r>
            <a:endParaRPr lang="zh-CN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39" y="1216397"/>
            <a:ext cx="8495487" cy="29754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644" y="5144713"/>
            <a:ext cx="5835340" cy="127571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56839" y="680224"/>
            <a:ext cx="2430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参数：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387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26845" y="97925"/>
            <a:ext cx="5749848" cy="415458"/>
          </a:xfrm>
        </p:spPr>
        <p:txBody>
          <a:bodyPr>
            <a:noAutofit/>
          </a:bodyPr>
          <a:lstStyle/>
          <a:p>
            <a:r>
              <a:rPr lang="en-US" altLang="zh-CN" sz="3200" dirty="0" smtClean="0"/>
              <a:t>TTM</a:t>
            </a:r>
            <a:r>
              <a:rPr lang="zh-CN" altLang="en-US" sz="3200" dirty="0"/>
              <a:t> </a:t>
            </a:r>
            <a:r>
              <a:rPr lang="zh-CN" altLang="en-US" sz="3200" dirty="0" smtClean="0"/>
              <a:t>计算结果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26845" y="489405"/>
            <a:ext cx="5118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边条件：绝热边条件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45" y="949064"/>
            <a:ext cx="3733800" cy="18002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45" y="3577218"/>
            <a:ext cx="4048125" cy="29337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0" y="3170838"/>
            <a:ext cx="5118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参数：</a:t>
            </a:r>
            <a:endParaRPr lang="en-US" altLang="zh-CN" dirty="0" smtClean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99746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8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26845" y="97925"/>
            <a:ext cx="5749848" cy="415458"/>
          </a:xfrm>
        </p:spPr>
        <p:txBody>
          <a:bodyPr>
            <a:noAutofit/>
          </a:bodyPr>
          <a:lstStyle/>
          <a:p>
            <a:r>
              <a:rPr lang="en-US" altLang="zh-CN" sz="3200" dirty="0" smtClean="0"/>
              <a:t>TTM</a:t>
            </a:r>
            <a:r>
              <a:rPr lang="zh-CN" altLang="en-US" sz="3200" dirty="0"/>
              <a:t> </a:t>
            </a:r>
            <a:r>
              <a:rPr lang="zh-CN" altLang="en-US" sz="3200" dirty="0" smtClean="0"/>
              <a:t>计算结果</a:t>
            </a:r>
            <a:endParaRPr lang="zh-CN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45" y="1028804"/>
            <a:ext cx="3781425" cy="18097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45" y="3577218"/>
            <a:ext cx="4048125" cy="29337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0" y="3170838"/>
            <a:ext cx="5118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参数：</a:t>
            </a:r>
            <a:endParaRPr lang="en-US" altLang="zh-CN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126845" y="622424"/>
            <a:ext cx="5118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边条件</a:t>
            </a:r>
            <a:r>
              <a:rPr lang="zh-CN" altLang="en-US" dirty="0" smtClean="0"/>
              <a:t>：恒温（</a:t>
            </a:r>
            <a:r>
              <a:rPr lang="en-US" altLang="zh-CN" dirty="0" smtClean="0"/>
              <a:t>300K</a:t>
            </a:r>
            <a:r>
              <a:rPr lang="zh-CN" altLang="en-US" dirty="0" smtClean="0"/>
              <a:t>）边条件</a:t>
            </a:r>
            <a:endParaRPr lang="en-US" altLang="zh-CN" dirty="0" smtClean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674077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28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97041" y="2796092"/>
            <a:ext cx="965974" cy="850357"/>
          </a:xfrm>
        </p:spPr>
        <p:txBody>
          <a:bodyPr/>
          <a:lstStyle/>
          <a:p>
            <a:r>
              <a:rPr lang="zh-CN" altLang="en-US" dirty="0"/>
              <a:t>完</a:t>
            </a:r>
          </a:p>
        </p:txBody>
      </p:sp>
    </p:spTree>
    <p:extLst>
      <p:ext uri="{BB962C8B-B14F-4D97-AF65-F5344CB8AC3E}">
        <p14:creationId xmlns:p14="http://schemas.microsoft.com/office/powerpoint/2010/main" val="190858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95352" y="0"/>
            <a:ext cx="52379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3200" dirty="0" smtClean="0"/>
              <a:t>Octopus </a:t>
            </a:r>
            <a:r>
              <a:rPr lang="en-US" altLang="zh-CN" sz="3200" dirty="0" err="1" smtClean="0"/>
              <a:t>obf</a:t>
            </a:r>
            <a:r>
              <a:rPr lang="en-US" altLang="zh-CN" sz="3200" dirty="0" smtClean="0"/>
              <a:t> </a:t>
            </a:r>
            <a:r>
              <a:rPr lang="zh-CN" altLang="en-US" sz="3200" dirty="0" smtClean="0"/>
              <a:t>轨道文件格式</a:t>
            </a:r>
            <a:endParaRPr lang="en-US" altLang="zh-CN" sz="3200" dirty="0"/>
          </a:p>
        </p:txBody>
      </p:sp>
      <p:sp>
        <p:nvSpPr>
          <p:cNvPr id="7" name="文本框 6"/>
          <p:cNvSpPr txBox="1"/>
          <p:nvPr/>
        </p:nvSpPr>
        <p:spPr>
          <a:xfrm>
            <a:off x="278780" y="584775"/>
            <a:ext cx="79619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Obf</a:t>
            </a:r>
            <a:r>
              <a:rPr lang="zh-CN" altLang="en-US" dirty="0" smtClean="0"/>
              <a:t>为二进制文件。 前</a:t>
            </a:r>
            <a:r>
              <a:rPr lang="en-US" altLang="zh-CN" dirty="0" smtClean="0"/>
              <a:t>64</a:t>
            </a:r>
            <a:r>
              <a:rPr lang="zh-CN" altLang="en-US" dirty="0" smtClean="0"/>
              <a:t>个字节为文件头。具体格式见后面代码部分。</a:t>
            </a:r>
            <a:endParaRPr lang="en-US" altLang="zh-CN" dirty="0" smtClean="0"/>
          </a:p>
          <a:p>
            <a:r>
              <a:rPr lang="zh-CN" altLang="en-US" dirty="0" smtClean="0"/>
              <a:t>后面为数据部分， 即网格中各个点的具体数值。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/>
              <a:t>若</a:t>
            </a:r>
            <a:r>
              <a:rPr lang="zh-CN" altLang="en-US" dirty="0" smtClean="0"/>
              <a:t>为周期边条件， 点的个数就是网格中点个数。 </a:t>
            </a:r>
            <a:endParaRPr lang="en-US" altLang="zh-CN" dirty="0" smtClean="0"/>
          </a:p>
          <a:p>
            <a:r>
              <a:rPr lang="zh-CN" altLang="en-US" dirty="0"/>
              <a:t>若</a:t>
            </a:r>
            <a:r>
              <a:rPr lang="zh-CN" altLang="en-US" dirty="0" smtClean="0"/>
              <a:t>为非周期边条件， 点的个数为网格中点的个数加上</a:t>
            </a:r>
            <a:r>
              <a:rPr lang="en-US" altLang="zh-CN" dirty="0" smtClean="0"/>
              <a:t>enlarge</a:t>
            </a:r>
            <a:r>
              <a:rPr lang="zh-CN" altLang="en-US" dirty="0" smtClean="0"/>
              <a:t>点。默认是每个维度左右各加</a:t>
            </a:r>
            <a:r>
              <a:rPr lang="en-US" altLang="zh-CN" dirty="0" smtClean="0"/>
              <a:t>4</a:t>
            </a:r>
            <a:r>
              <a:rPr lang="zh-CN" altLang="en-US" dirty="0" smtClean="0"/>
              <a:t>个点。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存储顺序：</a:t>
            </a:r>
            <a:endParaRPr lang="en-US" altLang="zh-CN" dirty="0" smtClean="0"/>
          </a:p>
          <a:p>
            <a:r>
              <a:rPr lang="zh-CN" altLang="en-US" dirty="0" smtClean="0"/>
              <a:t>根据</a:t>
            </a:r>
            <a:r>
              <a:rPr lang="en-US" altLang="zh-CN" dirty="0" err="1" smtClean="0"/>
              <a:t>MeshBlockSize</a:t>
            </a:r>
            <a:r>
              <a:rPr lang="zh-CN" altLang="en-US" dirty="0" smtClean="0"/>
              <a:t>（默认是</a:t>
            </a:r>
            <a:r>
              <a:rPr lang="en-US" altLang="zh-CN" dirty="0" smtClean="0"/>
              <a:t>20x20x100</a:t>
            </a:r>
            <a:r>
              <a:rPr lang="zh-CN" altLang="en-US" dirty="0" smtClean="0"/>
              <a:t>）而定。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5945"/>
            <a:ext cx="4793939" cy="309156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999" y="3170098"/>
            <a:ext cx="4527001" cy="355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82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7311" y="738468"/>
            <a:ext cx="66070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几种数据结构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2" y="1560039"/>
            <a:ext cx="3029048" cy="19484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7312" y="1300511"/>
            <a:ext cx="283824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 err="1"/>
              <a:t>Src</a:t>
            </a:r>
            <a:r>
              <a:rPr lang="en-US" altLang="zh-CN" sz="1350" dirty="0"/>
              <a:t>/include/complex.F90</a:t>
            </a:r>
            <a:endParaRPr lang="zh-CN" altLang="en-US" sz="1350" dirty="0"/>
          </a:p>
        </p:txBody>
      </p:sp>
      <p:sp>
        <p:nvSpPr>
          <p:cNvPr id="13" name="文本框 12"/>
          <p:cNvSpPr txBox="1"/>
          <p:nvPr/>
        </p:nvSpPr>
        <p:spPr>
          <a:xfrm>
            <a:off x="3642047" y="1222744"/>
            <a:ext cx="283824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 err="1"/>
              <a:t>Src</a:t>
            </a:r>
            <a:r>
              <a:rPr lang="en-US" altLang="zh-CN" sz="1350" dirty="0"/>
              <a:t>/include/real.F90</a:t>
            </a:r>
            <a:endParaRPr lang="zh-CN" altLang="en-US" sz="1350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046" y="1499743"/>
            <a:ext cx="3257771" cy="296213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7" y="3752734"/>
            <a:ext cx="2815937" cy="2248016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97311" y="3565880"/>
            <a:ext cx="283824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 err="1"/>
              <a:t>Src</a:t>
            </a:r>
            <a:r>
              <a:rPr lang="en-US" altLang="zh-CN" sz="1350" dirty="0"/>
              <a:t>/include/</a:t>
            </a:r>
            <a:r>
              <a:rPr lang="en-US" altLang="zh-CN" sz="1350" dirty="0" err="1"/>
              <a:t>global.h</a:t>
            </a:r>
            <a:endParaRPr lang="en-US" altLang="zh-CN" sz="1350" dirty="0"/>
          </a:p>
        </p:txBody>
      </p:sp>
    </p:spTree>
    <p:extLst>
      <p:ext uri="{BB962C8B-B14F-4D97-AF65-F5344CB8AC3E}">
        <p14:creationId xmlns:p14="http://schemas.microsoft.com/office/powerpoint/2010/main" val="32235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924157"/>
            <a:ext cx="66070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几种数据结构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52" y="1535635"/>
            <a:ext cx="3250406" cy="153590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06761" y="1347027"/>
            <a:ext cx="294392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 err="1"/>
              <a:t>src</a:t>
            </a:r>
            <a:r>
              <a:rPr lang="en-US" altLang="zh-CN" sz="1350" dirty="0"/>
              <a:t>/grid/index.F90</a:t>
            </a:r>
            <a:endParaRPr lang="zh-CN" altLang="en-US" sz="135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52" y="3406018"/>
            <a:ext cx="5133394" cy="240832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25452" y="3071540"/>
            <a:ext cx="294392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 err="1"/>
              <a:t>src</a:t>
            </a:r>
            <a:r>
              <a:rPr lang="en-US" altLang="zh-CN" sz="1350" dirty="0"/>
              <a:t>/grid/mesh.F90</a:t>
            </a:r>
            <a:endParaRPr lang="zh-CN" altLang="en-US" sz="135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854" y="1715982"/>
            <a:ext cx="4734488" cy="92267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39752" y="1344196"/>
            <a:ext cx="294392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 err="1"/>
              <a:t>src</a:t>
            </a:r>
            <a:r>
              <a:rPr lang="en-US" altLang="zh-CN" sz="1350" dirty="0"/>
              <a:t>/grid/grid.F90</a:t>
            </a:r>
            <a:endParaRPr lang="zh-CN" altLang="en-US" sz="135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466" y="3898769"/>
            <a:ext cx="3968876" cy="97246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005467" y="3551888"/>
            <a:ext cx="294392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 err="1"/>
              <a:t>src</a:t>
            </a:r>
            <a:r>
              <a:rPr lang="en-US" altLang="zh-CN" sz="1350" dirty="0"/>
              <a:t>/system/system.F90</a:t>
            </a:r>
            <a:endParaRPr lang="zh-CN" altLang="en-US" sz="1350" dirty="0"/>
          </a:p>
        </p:txBody>
      </p:sp>
      <p:sp>
        <p:nvSpPr>
          <p:cNvPr id="13" name="下箭头 12"/>
          <p:cNvSpPr/>
          <p:nvPr/>
        </p:nvSpPr>
        <p:spPr>
          <a:xfrm rot="3306518" flipV="1">
            <a:off x="5400810" y="2151055"/>
            <a:ext cx="208379" cy="5221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200686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924157"/>
            <a:ext cx="66070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几种数据结构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1201156"/>
            <a:ext cx="294392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 err="1"/>
              <a:t>src</a:t>
            </a:r>
            <a:r>
              <a:rPr lang="en-US" altLang="zh-CN" sz="1350" dirty="0"/>
              <a:t>/states/states.F90</a:t>
            </a:r>
            <a:endParaRPr lang="zh-CN" altLang="en-US" sz="135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3" y="1478155"/>
            <a:ext cx="4552316" cy="24651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291" y="1062657"/>
            <a:ext cx="4792100" cy="295466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961" y="4017324"/>
            <a:ext cx="5572559" cy="168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9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924157"/>
            <a:ext cx="66070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几种数据结构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1201156"/>
            <a:ext cx="294392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 err="1"/>
              <a:t>src</a:t>
            </a:r>
            <a:r>
              <a:rPr lang="en-US" altLang="zh-CN" sz="1350" dirty="0"/>
              <a:t>/grid/derivatives.F90</a:t>
            </a:r>
            <a:endParaRPr lang="zh-CN" altLang="en-US" sz="135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5" y="1597151"/>
            <a:ext cx="7279481" cy="3964781"/>
          </a:xfrm>
          <a:prstGeom prst="rect">
            <a:avLst/>
          </a:prstGeom>
        </p:spPr>
      </p:pic>
      <p:sp>
        <p:nvSpPr>
          <p:cNvPr id="10" name="下箭头 9"/>
          <p:cNvSpPr/>
          <p:nvPr/>
        </p:nvSpPr>
        <p:spPr>
          <a:xfrm rot="14302277" flipV="1">
            <a:off x="5141545" y="1442717"/>
            <a:ext cx="208379" cy="5221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" name="下箭头 11"/>
          <p:cNvSpPr/>
          <p:nvPr/>
        </p:nvSpPr>
        <p:spPr>
          <a:xfrm rot="14302277" flipV="1">
            <a:off x="6351452" y="3544102"/>
            <a:ext cx="208379" cy="5221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文本框 2"/>
          <p:cNvSpPr txBox="1"/>
          <p:nvPr/>
        </p:nvSpPr>
        <p:spPr>
          <a:xfrm>
            <a:off x="6866364" y="3805153"/>
            <a:ext cx="119596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影响</a:t>
            </a:r>
            <a:r>
              <a:rPr lang="en-US" altLang="zh-CN" sz="1350" dirty="0"/>
              <a:t>enlarge</a:t>
            </a:r>
            <a:r>
              <a:rPr lang="zh-CN" altLang="en-US" sz="1350" dirty="0"/>
              <a:t>的大小</a:t>
            </a:r>
          </a:p>
        </p:txBody>
      </p:sp>
    </p:spTree>
    <p:extLst>
      <p:ext uri="{BB962C8B-B14F-4D97-AF65-F5344CB8AC3E}">
        <p14:creationId xmlns:p14="http://schemas.microsoft.com/office/powerpoint/2010/main" val="40381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579</TotalTime>
  <Words>749</Words>
  <Application>Microsoft Office PowerPoint</Application>
  <PresentationFormat>全屏显示(4:3)</PresentationFormat>
  <Paragraphs>143</Paragraphs>
  <Slides>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4" baseType="lpstr">
      <vt:lpstr>宋体</vt:lpstr>
      <vt:lpstr>Arial</vt:lpstr>
      <vt:lpstr>Calibri</vt:lpstr>
      <vt:lpstr>Calibri Light</vt:lpstr>
      <vt:lpstr>Cambria Math</vt:lpstr>
      <vt:lpstr>Office 主题</vt:lpstr>
      <vt:lpstr>20120411 组会</vt:lpstr>
      <vt:lpstr>PowerPoint 演示文稿</vt:lpstr>
      <vt:lpstr>TDDFT计算电子能损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加入平动速度效果</vt:lpstr>
      <vt:lpstr>CC碰撞计算结果（1MeV  1.42A）</vt:lpstr>
      <vt:lpstr>TTM计算电声耦合</vt:lpstr>
      <vt:lpstr>TTM双温模型</vt:lpstr>
      <vt:lpstr>电子气模型</vt:lpstr>
      <vt:lpstr>电子气模型</vt:lpstr>
      <vt:lpstr>电子气模型</vt:lpstr>
      <vt:lpstr>电子气模型</vt:lpstr>
      <vt:lpstr>电子气模型</vt:lpstr>
      <vt:lpstr>电子气模型</vt:lpstr>
      <vt:lpstr>TTM 参数</vt:lpstr>
      <vt:lpstr>TTM 参数</vt:lpstr>
      <vt:lpstr>TTM 参数</vt:lpstr>
      <vt:lpstr>TTM 参数</vt:lpstr>
      <vt:lpstr>TTM 参数</vt:lpstr>
      <vt:lpstr>TTM 参数</vt:lpstr>
      <vt:lpstr>TTM 参数</vt:lpstr>
      <vt:lpstr>TTM 计算结果</vt:lpstr>
      <vt:lpstr>TTM 计算结果</vt:lpstr>
      <vt:lpstr>TTM 计算结果</vt:lpstr>
      <vt:lpstr>TTM 计算结果</vt:lpstr>
      <vt:lpstr>完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zxt</dc:creator>
  <cp:lastModifiedBy>zxt</cp:lastModifiedBy>
  <cp:revision>156</cp:revision>
  <dcterms:created xsi:type="dcterms:W3CDTF">2014-04-08T18:13:31Z</dcterms:created>
  <dcterms:modified xsi:type="dcterms:W3CDTF">2014-04-11T05:51:49Z</dcterms:modified>
</cp:coreProperties>
</file>